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61" r:id="rId4"/>
    <p:sldId id="258" r:id="rId5"/>
    <p:sldId id="262" r:id="rId6"/>
    <p:sldId id="260" r:id="rId7"/>
    <p:sldId id="263" r:id="rId8"/>
    <p:sldId id="264" r:id="rId9"/>
    <p:sldId id="265" r:id="rId10"/>
    <p:sldId id="266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A16D23-97B4-4B36-A057-95C03BD53C35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3C5299-B32D-4493-88BC-843B85BD29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4763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C5299-B32D-4493-88BC-843B85BD299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4483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C5299-B32D-4493-88BC-843B85BD299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9308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36BA-9B25-4C6E-A051-3CCC82DCE727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43E7155-07D7-490A-8547-68D8983DD9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36BA-9B25-4C6E-A051-3CCC82DCE727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E7155-07D7-490A-8547-68D8983DD9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36BA-9B25-4C6E-A051-3CCC82DCE727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E7155-07D7-490A-8547-68D8983DD9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36BA-9B25-4C6E-A051-3CCC82DCE727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E7155-07D7-490A-8547-68D8983DD9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36BA-9B25-4C6E-A051-3CCC82DCE727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E7155-07D7-490A-8547-68D8983DD9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36BA-9B25-4C6E-A051-3CCC82DCE727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E7155-07D7-490A-8547-68D8983DD9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36BA-9B25-4C6E-A051-3CCC82DCE727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E7155-07D7-490A-8547-68D8983DD9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36BA-9B25-4C6E-A051-3CCC82DCE727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E7155-07D7-490A-8547-68D8983DD9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36BA-9B25-4C6E-A051-3CCC82DCE727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E7155-07D7-490A-8547-68D8983DD9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36BA-9B25-4C6E-A051-3CCC82DCE727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E7155-07D7-490A-8547-68D8983DD9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36BA-9B25-4C6E-A051-3CCC82DCE727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E7155-07D7-490A-8547-68D8983DD9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18B36BA-9B25-4C6E-A051-3CCC82DCE727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43E7155-07D7-490A-8547-68D8983DD9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СЛУЖБА ШКОЛЬНОЙ МЕДИАЦИИ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906" y="260648"/>
            <a:ext cx="1973997" cy="19539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476672"/>
            <a:ext cx="57481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Муниципальное бюджетное образовательное учреждение</a:t>
            </a:r>
          </a:p>
          <a:p>
            <a:pPr algn="ctr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«Средняя общеобразовательная школа № 14» </a:t>
            </a:r>
          </a:p>
          <a:p>
            <a:pPr algn="ctr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имени А.М.Мамонова</a:t>
            </a:r>
            <a:endParaRPr lang="ru-RU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985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916832"/>
            <a:ext cx="83529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ПРАВОНАРУШИТЕЛЯ ПРИМИРЕНИЕ ЭТО:</a:t>
            </a:r>
          </a:p>
          <a:p>
            <a:r>
              <a:rPr lang="ru-RU" dirty="0"/>
              <a:t>-понимание реальных последствий своих преступных действий;</a:t>
            </a:r>
          </a:p>
          <a:p>
            <a:r>
              <a:rPr lang="ru-RU" dirty="0"/>
              <a:t>-осознание деятельной ответственности за свои неправильные поступки;</a:t>
            </a:r>
          </a:p>
          <a:p>
            <a:r>
              <a:rPr lang="ru-RU" dirty="0"/>
              <a:t>-прекращение или смягчение наказания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ОБЩЕСТВА ПРИМИРЕНИЕ ЭТО:</a:t>
            </a:r>
          </a:p>
          <a:p>
            <a:r>
              <a:rPr lang="ru-RU" dirty="0"/>
              <a:t>-возвращение части полномочий от государства, для собственного самоопределения;</a:t>
            </a:r>
          </a:p>
          <a:p>
            <a:r>
              <a:rPr lang="ru-RU" dirty="0"/>
              <a:t>-возрождение и укрепление национальных традиций миротворчества и сострадания;</a:t>
            </a:r>
          </a:p>
          <a:p>
            <a:r>
              <a:rPr lang="ru-RU" dirty="0"/>
              <a:t>-возможность гражданам в некоторых вопросах самостоятельно формировать оценку происходящего, устанавливать гуманную справедливость, вырабатывать и реализовывать нормы общежития;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СЛУЖБА ШКОЛЬНОЙ МЕДИАЦИИ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6367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88640"/>
            <a:ext cx="8664962" cy="6480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5656" y="1052736"/>
            <a:ext cx="69083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Если вам в школу идти не охота,</a:t>
            </a:r>
          </a:p>
          <a:p>
            <a:r>
              <a:rPr lang="ru-RU" sz="2400" b="1" dirty="0" smtClean="0"/>
              <a:t>Если вы в классе боитесь кого-то,</a:t>
            </a:r>
          </a:p>
          <a:p>
            <a:r>
              <a:rPr lang="ru-RU" sz="2400" b="1" dirty="0" smtClean="0"/>
              <a:t>Если у вас телефон отобрали,</a:t>
            </a:r>
          </a:p>
          <a:p>
            <a:r>
              <a:rPr lang="ru-RU" sz="2400" b="1" dirty="0" smtClean="0"/>
              <a:t>Если у вас что-то взяли, сломали,</a:t>
            </a:r>
          </a:p>
          <a:p>
            <a:r>
              <a:rPr lang="ru-RU" sz="2400" b="1" dirty="0" smtClean="0"/>
              <a:t>Если вам гадости наговорили </a:t>
            </a:r>
          </a:p>
          <a:p>
            <a:r>
              <a:rPr lang="ru-RU" sz="2400" b="1" dirty="0" smtClean="0"/>
              <a:t>Или насилие к вам применили, </a:t>
            </a:r>
          </a:p>
          <a:p>
            <a:r>
              <a:rPr lang="ru-RU" sz="2400" b="1" dirty="0" smtClean="0"/>
              <a:t>Вышел конфликт в школе с учителями, </a:t>
            </a:r>
          </a:p>
          <a:p>
            <a:r>
              <a:rPr lang="ru-RU" sz="2400" b="1" dirty="0" smtClean="0"/>
              <a:t>Стали родители ссорится с вами…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Вы в </a:t>
            </a:r>
            <a:r>
              <a:rPr lang="ru-RU" sz="2400" b="1" dirty="0" smtClean="0">
                <a:solidFill>
                  <a:srgbClr val="FF0000"/>
                </a:solidFill>
              </a:rPr>
              <a:t>СШМ приходите </a:t>
            </a:r>
            <a:r>
              <a:rPr lang="ru-RU" sz="2400" b="1" dirty="0" smtClean="0">
                <a:solidFill>
                  <a:srgbClr val="FF0000"/>
                </a:solidFill>
              </a:rPr>
              <a:t>к нам смело, 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Мы вам поможем решить ваше дело!!!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339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СЛУЖБА ШКОЛЬНОЙ МЕДИАЦИИ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906" y="260648"/>
            <a:ext cx="1973997" cy="19539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476672"/>
            <a:ext cx="57481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Муниципальное бюджетное образовательное учреждение</a:t>
            </a:r>
          </a:p>
          <a:p>
            <a:pPr algn="ctr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«Средняя общеобразовательная школа № 14» </a:t>
            </a:r>
          </a:p>
          <a:p>
            <a:pPr algn="ctr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имени А.М.Мамонова</a:t>
            </a:r>
            <a:endParaRPr lang="ru-RU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985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СЛУЖБА ШКОЛЬНОЙ МЕДИАЦИИ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373563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новый подход к разрешению и предотвращению спорных и конфликтных ситуаций на всех уровнях образовательного процесса.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Восстановительная медиация – это процесс, в рамках которого участники с помощью беспристрастной третьей стороны (медиатора) разрешают конфликт.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Медиатор создает условия для восстановления способности людей понимать друг друга и договариваться о приемлемых для них вариантах разрешения проблем, возникших в результате конфликта.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839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14300" indent="0">
              <a:buNone/>
            </a:pPr>
            <a:endParaRPr lang="ru-RU" sz="4000" b="1" dirty="0" smtClean="0"/>
          </a:p>
          <a:p>
            <a:pPr marL="114300" indent="0">
              <a:buNone/>
            </a:pPr>
            <a:r>
              <a:rPr lang="ru-RU" sz="4000" b="1" dirty="0" smtClean="0"/>
              <a:t>Медиация –</a:t>
            </a:r>
            <a:r>
              <a:rPr lang="ru-RU" sz="4000" dirty="0" smtClean="0"/>
              <a:t> </a:t>
            </a:r>
          </a:p>
          <a:p>
            <a:pPr marL="114300" indent="0">
              <a:buNone/>
            </a:pPr>
            <a:r>
              <a:rPr lang="ru-RU" dirty="0"/>
              <a:t>э</a:t>
            </a:r>
            <a:r>
              <a:rPr lang="ru-RU" dirty="0" smtClean="0"/>
              <a:t>то встреча людей за столом переговоров</a:t>
            </a:r>
          </a:p>
          <a:p>
            <a:pPr marL="114300" indent="0"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686" y="2357430"/>
            <a:ext cx="4038600" cy="2936141"/>
          </a:xfr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СЛУЖБА ШКОЛЬНОЙ МЕДИАЦИИ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5847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Цель</a:t>
            </a:r>
            <a:r>
              <a:rPr lang="ru-RU" dirty="0" smtClean="0"/>
              <a:t> </a:t>
            </a:r>
            <a:r>
              <a:rPr lang="ru-RU" dirty="0" smtClean="0"/>
              <a:t>МЕДИАЦИИ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Создание благоприятного морально -психологического климата в </a:t>
            </a:r>
            <a:r>
              <a:rPr lang="ru-RU" sz="2800" dirty="0" smtClean="0"/>
              <a:t>образовательной </a:t>
            </a:r>
            <a:r>
              <a:rPr lang="ru-RU" sz="2800" dirty="0" smtClean="0"/>
              <a:t>организации.</a:t>
            </a:r>
          </a:p>
          <a:p>
            <a:endParaRPr lang="ru-RU" sz="2800" dirty="0"/>
          </a:p>
          <a:p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496" y="3286124"/>
            <a:ext cx="4176464" cy="29218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4644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Миссия </a:t>
            </a:r>
            <a:r>
              <a:rPr lang="ru-RU" sz="2800" dirty="0" smtClean="0"/>
              <a:t>службы </a:t>
            </a:r>
            <a:r>
              <a:rPr lang="ru-RU" sz="2800" dirty="0" smtClean="0"/>
              <a:t>ШКОЛЬНОЙ МЕДИАЦИИ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772816"/>
            <a:ext cx="87129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Создание альтернативного пути разрешения конфликтов;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Конфликт превращается в конструктивный процесс;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Приобретаются навыки активного слушания, лидерства и </a:t>
            </a:r>
          </a:p>
          <a:p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    другие полезные коммуникативные умения;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Улучшаются взаимоотношения среди детей и взрослых;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Развивается чувство ответственности за свой выбор и решения, </a:t>
            </a:r>
          </a:p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   а также усиливается чувство личной значимости.</a:t>
            </a:r>
          </a:p>
          <a:p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061203"/>
            <a:ext cx="3672408" cy="25543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9682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Основные принципы </a:t>
            </a:r>
            <a:r>
              <a:rPr lang="ru-RU" sz="2800" dirty="0" smtClean="0"/>
              <a:t>восстановительной медиации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Добровольность участия сторон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Конфиденциальность процесса медиации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Равноправие сторон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сторон и медиатора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Заглаживание вреда обидчиком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Нейтральность медиатора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587" y="4582894"/>
            <a:ext cx="2689893" cy="20144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3084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4370" y="2060848"/>
            <a:ext cx="83529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ПРИМИРЕНИЕ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– деятельность, направленная на преодоление последствий правонарушения, где усилиями нарушителя и потерпевшего: </a:t>
            </a:r>
          </a:p>
          <a:p>
            <a:r>
              <a:rPr lang="ru-RU" sz="2400" dirty="0"/>
              <a:t>- достигается взаимопонимание по поводу произошедшего, причин его вызвавших и последствий для потерпевшего;</a:t>
            </a:r>
          </a:p>
          <a:p>
            <a:r>
              <a:rPr lang="ru-RU" sz="2400" dirty="0"/>
              <a:t>- вырабатывается и исполняется соглашение о возмещении ущерба причиненного потерпевшему.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СЛУЖБА ШКОЛЬНОЙ МЕДИАЦИИ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821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988840"/>
            <a:ext cx="799264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ПРИМИРИТЕЛЬНЫЕ ВСТРЕЧИ (ПРОГРАММЫ ПРИМИРЕНИЯ) </a:t>
            </a:r>
            <a:r>
              <a:rPr lang="ru-RU" sz="2400" dirty="0"/>
              <a:t>проходят в специально созданных условиях (в присутствии нейтрального лица – ведущего программ примирения) способствующих позитивному эмоциональному </a:t>
            </a:r>
            <a:r>
              <a:rPr lang="ru-RU" sz="2400" dirty="0" smtClean="0"/>
              <a:t>реагированию </a:t>
            </a:r>
            <a:r>
              <a:rPr lang="ru-RU" sz="2400" dirty="0"/>
              <a:t>сторон конфликта. Когда психологические барьеры обиды и ненависти ослаблены, стороны могут более конструктивно обсудить условия исправления сложившейся ситуации. 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СЛУЖБА ШКОЛЬНОЙ МЕДИАЦИИ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627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844824"/>
            <a:ext cx="849694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ПРИМИРЕНИЕ ВЕДЁТ 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/>
              <a:t>-восстановлению добрых отношений между людьми, </a:t>
            </a:r>
            <a:endParaRPr lang="ru-RU" dirty="0" smtClean="0"/>
          </a:p>
          <a:p>
            <a:r>
              <a:rPr lang="ru-RU" dirty="0" smtClean="0"/>
              <a:t>предотвращению </a:t>
            </a:r>
            <a:r>
              <a:rPr lang="ru-RU" dirty="0"/>
              <a:t>эскалации насилия и жестокости;</a:t>
            </a:r>
          </a:p>
          <a:p>
            <a:r>
              <a:rPr lang="ru-RU" dirty="0" smtClean="0"/>
              <a:t>-</a:t>
            </a:r>
            <a:r>
              <a:rPr lang="ru-RU" dirty="0"/>
              <a:t>повышению роли общественности в поддержании правопорядка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ПОСТРАДАВШЕГО ПРИМИРЕНИЕ ЭТО:</a:t>
            </a:r>
          </a:p>
          <a:p>
            <a:r>
              <a:rPr lang="ru-RU" dirty="0"/>
              <a:t>-возможность получить возмещение ущерба;</a:t>
            </a:r>
          </a:p>
          <a:p>
            <a:r>
              <a:rPr lang="ru-RU" dirty="0"/>
              <a:t>-психологическое облегчение;</a:t>
            </a:r>
          </a:p>
          <a:p>
            <a:r>
              <a:rPr lang="ru-RU" dirty="0"/>
              <a:t>-поддержка общественностью и признание несправедливости произошедшего;</a:t>
            </a:r>
          </a:p>
          <a:p>
            <a:r>
              <a:rPr lang="ru-RU" dirty="0"/>
              <a:t>-получение ответов на такие болезненные вопросы «почему это произошло со мной?», «что я сделал не так?» и т.д. </a:t>
            </a:r>
          </a:p>
          <a:p>
            <a:r>
              <a:rPr lang="ru-RU" dirty="0"/>
              <a:t>-проявление человечности и благородства в виде прощения.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СЛУЖБА ШКОЛЬНОЙ МЕДИАЦИИ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7703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286</TotalTime>
  <Words>520</Words>
  <Application>Microsoft Office PowerPoint</Application>
  <PresentationFormat>Экран (4:3)</PresentationFormat>
  <Paragraphs>74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Аптека</vt:lpstr>
      <vt:lpstr>СЛУЖБА ШКОЛЬНОЙ МЕДИАЦИИ</vt:lpstr>
      <vt:lpstr>СЛУЖБА ШКОЛЬНОЙ МЕДИАЦИИ</vt:lpstr>
      <vt:lpstr>СЛУЖБА ШКОЛЬНОЙ МЕДИАЦИИ</vt:lpstr>
      <vt:lpstr>Цель МЕДИАЦИИ</vt:lpstr>
      <vt:lpstr>Миссия службы ШКОЛЬНОЙ МЕДИАЦИИ</vt:lpstr>
      <vt:lpstr>Основные принципы восстановительной медиации</vt:lpstr>
      <vt:lpstr>СЛУЖБА ШКОЛЬНОЙ МЕДИАЦИИ</vt:lpstr>
      <vt:lpstr>СЛУЖБА ШКОЛЬНОЙ МЕДИАЦИИ</vt:lpstr>
      <vt:lpstr>СЛУЖБА ШКОЛЬНОЙ МЕДИАЦИИ</vt:lpstr>
      <vt:lpstr>СЛУЖБА ШКОЛЬНОЙ МЕДИАЦИИ</vt:lpstr>
      <vt:lpstr>Слайд 11</vt:lpstr>
      <vt:lpstr>СЛУЖБА ШКОЛЬНОЙ МЕДИАЦИИ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ШКОЛЬНАЯ СЛУЖБА ПРИМИРЕНИЯ</dc:title>
  <dc:creator>Galactus</dc:creator>
  <cp:lastModifiedBy>завуч</cp:lastModifiedBy>
  <cp:revision>23</cp:revision>
  <dcterms:created xsi:type="dcterms:W3CDTF">2015-09-07T18:24:28Z</dcterms:created>
  <dcterms:modified xsi:type="dcterms:W3CDTF">2020-11-11T11:19:14Z</dcterms:modified>
</cp:coreProperties>
</file>